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1" r:id="rId7"/>
    <p:sldId id="268" r:id="rId8"/>
    <p:sldId id="260" r:id="rId9"/>
    <p:sldId id="262" r:id="rId10"/>
    <p:sldId id="263" r:id="rId11"/>
    <p:sldId id="276" r:id="rId12"/>
    <p:sldId id="265" r:id="rId13"/>
    <p:sldId id="269" r:id="rId14"/>
    <p:sldId id="272" r:id="rId15"/>
    <p:sldId id="271" r:id="rId16"/>
    <p:sldId id="278" r:id="rId17"/>
    <p:sldId id="275" r:id="rId18"/>
    <p:sldId id="264" r:id="rId19"/>
    <p:sldId id="266" r:id="rId20"/>
    <p:sldId id="277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9622-27D4-6243-86C5-9035552B907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F2F3-D1D0-864E-829B-8BE10706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5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9622-27D4-6243-86C5-9035552B907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F2F3-D1D0-864E-829B-8BE10706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7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9622-27D4-6243-86C5-9035552B907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F2F3-D1D0-864E-829B-8BE10706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4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9622-27D4-6243-86C5-9035552B907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F2F3-D1D0-864E-829B-8BE10706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0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9622-27D4-6243-86C5-9035552B907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F2F3-D1D0-864E-829B-8BE10706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9622-27D4-6243-86C5-9035552B907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F2F3-D1D0-864E-829B-8BE10706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8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9622-27D4-6243-86C5-9035552B907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F2F3-D1D0-864E-829B-8BE10706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5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9622-27D4-6243-86C5-9035552B907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F2F3-D1D0-864E-829B-8BE10706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8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9622-27D4-6243-86C5-9035552B907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F2F3-D1D0-864E-829B-8BE10706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3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9622-27D4-6243-86C5-9035552B907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F2F3-D1D0-864E-829B-8BE10706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6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9622-27D4-6243-86C5-9035552B907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F2F3-D1D0-864E-829B-8BE10706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89622-27D4-6243-86C5-9035552B9075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5F2F3-D1D0-864E-829B-8BE10706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33575"/>
          </a:xfrm>
        </p:spPr>
        <p:txBody>
          <a:bodyPr/>
          <a:lstStyle/>
          <a:p>
            <a:r>
              <a:rPr lang="en-US" b="1" i="1" dirty="0" smtClean="0">
                <a:solidFill>
                  <a:srgbClr val="3366FF"/>
                </a:solidFill>
              </a:rPr>
              <a:t>Metallic Intralenticular foreign body: A case presentation</a:t>
            </a:r>
            <a:endParaRPr lang="en-US" b="1" i="1" dirty="0">
              <a:solidFill>
                <a:srgbClr val="3366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65052"/>
            <a:ext cx="6400800" cy="1173747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Presenter: Ouk Sok Hean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5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936667"/>
            <a:ext cx="8229600" cy="4810216"/>
          </a:xfrm>
        </p:spPr>
        <p:txBody>
          <a:bodyPr>
            <a:noAutofit/>
          </a:bodyPr>
          <a:lstStyle/>
          <a:p>
            <a:r>
              <a:rPr lang="en-US" sz="3600" dirty="0" smtClean="0"/>
              <a:t>Siderosis can be either chemically or clinically staged.</a:t>
            </a:r>
          </a:p>
          <a:p>
            <a:pPr lvl="2"/>
            <a:endParaRPr lang="en-US" sz="3600" dirty="0" smtClean="0">
              <a:solidFill>
                <a:srgbClr val="000090"/>
              </a:solidFill>
            </a:endParaRPr>
          </a:p>
          <a:p>
            <a:pPr lvl="2"/>
            <a:r>
              <a:rPr lang="en-US" sz="3200" dirty="0" smtClean="0">
                <a:solidFill>
                  <a:srgbClr val="000090"/>
                </a:solidFill>
              </a:rPr>
              <a:t>Chemically, siderosis is divided into 2 stages</a:t>
            </a:r>
          </a:p>
          <a:p>
            <a:pPr lvl="3"/>
            <a:r>
              <a:rPr lang="en-US" sz="3200" dirty="0" smtClean="0"/>
              <a:t>Corrosion: chemical damage of iron</a:t>
            </a:r>
          </a:p>
          <a:p>
            <a:pPr lvl="3"/>
            <a:r>
              <a:rPr lang="en-US" sz="3200" dirty="0" smtClean="0"/>
              <a:t>Diffusion and precipitation or iron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349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84869" y="1587113"/>
            <a:ext cx="1459829" cy="139016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Latent phase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6293854" y="2710593"/>
            <a:ext cx="2392946" cy="164550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Spread of iron and epithelial stain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3292644" y="3862440"/>
            <a:ext cx="2446421" cy="201432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Tissue degeneration resulting from toxic effect of iron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10" y="2710593"/>
            <a:ext cx="1668379" cy="177033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20327683">
            <a:off x="2748672" y="2606248"/>
            <a:ext cx="930459" cy="4790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17291">
            <a:off x="5460993" y="2364714"/>
            <a:ext cx="930459" cy="4790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095158">
            <a:off x="5661524" y="4102371"/>
            <a:ext cx="930459" cy="4790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5372" y="4284974"/>
            <a:ext cx="2379577" cy="391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Retained metallic IOFB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40632" y="1396990"/>
            <a:ext cx="8649368" cy="4837205"/>
            <a:chOff x="240632" y="2098843"/>
            <a:chExt cx="8649368" cy="4558632"/>
          </a:xfrm>
        </p:grpSpPr>
        <p:sp>
          <p:nvSpPr>
            <p:cNvPr id="14" name="Rectangle 13"/>
            <p:cNvSpPr/>
            <p:nvPr/>
          </p:nvSpPr>
          <p:spPr>
            <a:xfrm>
              <a:off x="240632" y="2098843"/>
              <a:ext cx="8649368" cy="4558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199" y="2278017"/>
              <a:ext cx="3043286" cy="417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000090"/>
                  </a:solidFill>
                </a:rPr>
                <a:t>Clinical Classification</a:t>
              </a:r>
              <a:endParaRPr lang="en-US" sz="2400" b="1" i="1" dirty="0">
                <a:solidFill>
                  <a:srgbClr val="0000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7857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83" y="1231784"/>
            <a:ext cx="6654801" cy="5320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7579" y="504430"/>
            <a:ext cx="8021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90"/>
                </a:solidFill>
              </a:rPr>
              <a:t>Results of iron precipitation in 20 enucleated siderotic eyes</a:t>
            </a:r>
            <a:endParaRPr lang="en-US" sz="2400" b="1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8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Siderosis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28" y="1600200"/>
            <a:ext cx="8553116" cy="4525963"/>
          </a:xfrm>
        </p:spPr>
        <p:txBody>
          <a:bodyPr/>
          <a:lstStyle/>
          <a:p>
            <a:r>
              <a:rPr lang="en-US" dirty="0" smtClean="0"/>
              <a:t>How long will siderosis develop?</a:t>
            </a:r>
          </a:p>
          <a:p>
            <a:pPr lvl="1"/>
            <a:r>
              <a:rPr lang="en-US" sz="4400" b="1" dirty="0" smtClean="0">
                <a:solidFill>
                  <a:srgbClr val="FF6600"/>
                </a:solidFill>
              </a:rPr>
              <a:t>It depends…</a:t>
            </a:r>
            <a:endParaRPr lang="en-US" sz="4400" b="1" dirty="0">
              <a:solidFill>
                <a:srgbClr val="FF6600"/>
              </a:solidFill>
            </a:endParaRPr>
          </a:p>
          <a:p>
            <a:pPr lvl="2"/>
            <a:endParaRPr lang="en-US" sz="2800" b="1" dirty="0" smtClean="0"/>
          </a:p>
          <a:p>
            <a:pPr lvl="2"/>
            <a:r>
              <a:rPr lang="en-US" sz="2800" b="1" dirty="0" smtClean="0"/>
              <a:t>From </a:t>
            </a:r>
            <a:r>
              <a:rPr lang="en-US" sz="2800" b="1" dirty="0" smtClean="0"/>
              <a:t>weeks to many </a:t>
            </a:r>
            <a:r>
              <a:rPr lang="en-US" sz="2800" b="1" dirty="0" smtClean="0"/>
              <a:t>years</a:t>
            </a:r>
            <a:endParaRPr lang="en-US" sz="2800" b="1" dirty="0" smtClean="0"/>
          </a:p>
          <a:p>
            <a:pPr lvl="3"/>
            <a:endParaRPr lang="en-US" dirty="0"/>
          </a:p>
          <a:p>
            <a:pPr marL="1371600" lvl="3" indent="0">
              <a:buNone/>
            </a:pPr>
            <a:r>
              <a:rPr lang="en-US" sz="2400" dirty="0" smtClean="0"/>
              <a:t>(a) The </a:t>
            </a:r>
            <a:r>
              <a:rPr lang="en-US" sz="2400" dirty="0"/>
              <a:t>shape, size, and </a:t>
            </a:r>
            <a:r>
              <a:rPr lang="en-US" sz="2400" b="1" dirty="0">
                <a:solidFill>
                  <a:srgbClr val="FF0000"/>
                </a:solidFill>
              </a:rPr>
              <a:t>corrosive properties </a:t>
            </a:r>
            <a:r>
              <a:rPr lang="en-US" sz="2400" dirty="0"/>
              <a:t>of the foreign body</a:t>
            </a:r>
            <a:r>
              <a:rPr lang="en-US" sz="2400" dirty="0" smtClean="0"/>
              <a:t>;</a:t>
            </a:r>
          </a:p>
          <a:p>
            <a:pPr marL="1371600" lvl="3" indent="0">
              <a:buNone/>
            </a:pPr>
            <a:r>
              <a:rPr lang="en-US" sz="2400" dirty="0" smtClean="0"/>
              <a:t>(</a:t>
            </a:r>
            <a:r>
              <a:rPr lang="en-US" sz="2400" dirty="0"/>
              <a:t>b) The site of the foreign </a:t>
            </a:r>
            <a:r>
              <a:rPr lang="en-US" sz="2400" dirty="0" smtClean="0"/>
              <a:t>body</a:t>
            </a:r>
            <a:endParaRPr lang="en-US" sz="2400" dirty="0"/>
          </a:p>
          <a:p>
            <a:pPr marL="1371600" lvl="3" indent="0">
              <a:buNone/>
            </a:pPr>
            <a:r>
              <a:rPr lang="en-US" sz="2400" dirty="0" smtClean="0"/>
              <a:t>(</a:t>
            </a:r>
            <a:r>
              <a:rPr lang="en-US" sz="2400" dirty="0"/>
              <a:t>c) The associated trauma and resulting tissue reaction. </a:t>
            </a:r>
            <a:endParaRPr lang="en-US" sz="2400" dirty="0" smtClean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4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Corrosive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Corrosion: the damage caused by chemical reaction</a:t>
            </a:r>
          </a:p>
          <a:p>
            <a:pPr lvl="2"/>
            <a:r>
              <a:rPr lang="en-US" dirty="0" smtClean="0"/>
              <a:t>The more magnetic, the more corrodible.</a:t>
            </a:r>
          </a:p>
          <a:p>
            <a:pPr lvl="2"/>
            <a:endParaRPr lang="en-US" dirty="0"/>
          </a:p>
          <a:p>
            <a:pPr lvl="3"/>
            <a:r>
              <a:rPr lang="en-US" dirty="0" smtClean="0"/>
              <a:t>Alloy: all are magnetic</a:t>
            </a:r>
          </a:p>
          <a:p>
            <a:pPr lvl="3"/>
            <a:r>
              <a:rPr lang="en-US" dirty="0" smtClean="0"/>
              <a:t>Stainless steel</a:t>
            </a:r>
          </a:p>
          <a:p>
            <a:pPr lvl="4"/>
            <a:r>
              <a:rPr lang="en-US" dirty="0" smtClean="0"/>
              <a:t>Magnetic</a:t>
            </a:r>
          </a:p>
          <a:p>
            <a:pPr lvl="4"/>
            <a:r>
              <a:rPr lang="en-US" dirty="0" smtClean="0"/>
              <a:t>Non magnetic</a:t>
            </a:r>
          </a:p>
          <a:p>
            <a:pPr lvl="3"/>
            <a:r>
              <a:rPr lang="en-US" dirty="0" smtClean="0"/>
              <a:t>Tool: all are magnetic</a:t>
            </a:r>
          </a:p>
          <a:p>
            <a:pPr lvl="3"/>
            <a:r>
              <a:rPr lang="en-US" dirty="0" smtClean="0"/>
              <a:t>Manganese: non-magnetic</a:t>
            </a:r>
          </a:p>
        </p:txBody>
      </p:sp>
    </p:spTree>
    <p:extLst>
      <p:ext uri="{BB962C8B-B14F-4D97-AF65-F5344CB8AC3E}">
        <p14:creationId xmlns:p14="http://schemas.microsoft.com/office/powerpoint/2010/main" val="18816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40920" y="927586"/>
            <a:ext cx="8229600" cy="500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rgbClr val="0000FF"/>
                </a:solidFill>
              </a:rPr>
              <a:t>Considerations</a:t>
            </a:r>
          </a:p>
          <a:p>
            <a:pPr lvl="2"/>
            <a:endParaRPr lang="en-US" dirty="0" smtClean="0"/>
          </a:p>
          <a:p>
            <a:pPr lvl="2"/>
            <a:r>
              <a:rPr lang="en-US" sz="2800" dirty="0" smtClean="0"/>
              <a:t>Are you going to remove the cataract and meanwhile take out the FB immediately?</a:t>
            </a:r>
          </a:p>
          <a:p>
            <a:pPr lvl="2"/>
            <a:r>
              <a:rPr lang="en-US" sz="2800" dirty="0" smtClean="0"/>
              <a:t>Can we just wait</a:t>
            </a:r>
          </a:p>
          <a:p>
            <a:pPr lvl="3"/>
            <a:r>
              <a:rPr lang="en-US" sz="2400" dirty="0" smtClean="0"/>
              <a:t>till the inflammation subsides</a:t>
            </a:r>
          </a:p>
          <a:p>
            <a:pPr lvl="3"/>
            <a:r>
              <a:rPr lang="en-US" sz="2400" dirty="0" smtClean="0"/>
              <a:t>If we do, how long should you wait and what should you do?</a:t>
            </a:r>
          </a:p>
        </p:txBody>
      </p:sp>
    </p:spTree>
    <p:extLst>
      <p:ext uri="{BB962C8B-B14F-4D97-AF65-F5344CB8AC3E}">
        <p14:creationId xmlns:p14="http://schemas.microsoft.com/office/powerpoint/2010/main" val="38957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85"/>
            <a:ext cx="8229600" cy="2569723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6600"/>
                </a:solidFill>
              </a:rPr>
              <a:t>It depends…</a:t>
            </a:r>
            <a:endParaRPr lang="en-US" sz="8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8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574800"/>
            <a:ext cx="6350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0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68" y="971884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A retained metallic IOFB, regardless of how long, can be successfully managed by just removing the FB when presented or detected.</a:t>
            </a:r>
          </a:p>
          <a:p>
            <a:pPr lvl="1"/>
            <a:r>
              <a:rPr lang="en-US" dirty="0" smtClean="0"/>
              <a:t>Is siderosis treatable?</a:t>
            </a:r>
          </a:p>
          <a:p>
            <a:pPr lvl="2"/>
            <a:r>
              <a:rPr lang="en-US" dirty="0" smtClean="0"/>
              <a:t>Yes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50" y="4093410"/>
            <a:ext cx="8407104" cy="18325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0162" y="5470821"/>
            <a:ext cx="39704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400" dirty="0">
                <a:solidFill>
                  <a:srgbClr val="FF0000"/>
                </a:solidFill>
              </a:rPr>
              <a:t>Brit. J. Ophthal. (1954) 38, 727</a:t>
            </a:r>
          </a:p>
        </p:txBody>
      </p:sp>
    </p:spTree>
    <p:extLst>
      <p:ext uri="{BB962C8B-B14F-4D97-AF65-F5344CB8AC3E}">
        <p14:creationId xmlns:p14="http://schemas.microsoft.com/office/powerpoint/2010/main" val="388493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438"/>
            <a:ext cx="8229600" cy="4525963"/>
          </a:xfrm>
        </p:spPr>
        <p:txBody>
          <a:bodyPr/>
          <a:lstStyle/>
          <a:p>
            <a:r>
              <a:rPr lang="en-US" dirty="0" smtClean="0"/>
              <a:t>References</a:t>
            </a:r>
          </a:p>
          <a:p>
            <a:endParaRPr lang="en-US" dirty="0"/>
          </a:p>
          <a:p>
            <a:pPr lvl="2"/>
            <a:r>
              <a:rPr lang="en-US" dirty="0" smtClean="0"/>
              <a:t>Brit. J. Ophthal. (1954) 38, 727</a:t>
            </a:r>
          </a:p>
          <a:p>
            <a:pPr lvl="2"/>
            <a:r>
              <a:rPr lang="fi-FI" dirty="0" smtClean="0"/>
              <a:t>J Chin Med Assoc 2009;72(1):42–44 </a:t>
            </a:r>
          </a:p>
          <a:p>
            <a:pPr lvl="2"/>
            <a:r>
              <a:rPr lang="en-US" dirty="0"/>
              <a:t>Clinical Ophthalmology 2010:4 955–</a:t>
            </a:r>
            <a:r>
              <a:rPr lang="en-US" dirty="0" smtClean="0"/>
              <a:t>957</a:t>
            </a:r>
          </a:p>
          <a:p>
            <a:pPr lvl="2"/>
            <a:r>
              <a:rPr lang="en-US" dirty="0" smtClean="0"/>
              <a:t>Int J Ophthalmol 2011;4(3): 326-328</a:t>
            </a:r>
          </a:p>
          <a:p>
            <a:pPr lvl="2"/>
            <a:r>
              <a:rPr lang="en-US" dirty="0"/>
              <a:t>J Ophthal Inflamm Infect (2011) 1:85–87 </a:t>
            </a:r>
            <a:endParaRPr lang="en-US" dirty="0" smtClean="0"/>
          </a:p>
          <a:p>
            <a:pPr lvl="2"/>
            <a:r>
              <a:rPr lang="en-US" dirty="0"/>
              <a:t>Korean Journal of Ophthalmology 2008;22:272-</a:t>
            </a:r>
            <a:r>
              <a:rPr lang="en-US" dirty="0" smtClean="0"/>
              <a:t>275</a:t>
            </a:r>
          </a:p>
          <a:p>
            <a:pPr lvl="2"/>
            <a:r>
              <a:rPr lang="en-US" dirty="0" smtClean="0"/>
              <a:t>Indian J Ophthalmol. Jan 2013; 61(1): 30-32 </a:t>
            </a:r>
          </a:p>
        </p:txBody>
      </p:sp>
    </p:spTree>
    <p:extLst>
      <p:ext uri="{BB962C8B-B14F-4D97-AF65-F5344CB8AC3E}">
        <p14:creationId xmlns:p14="http://schemas.microsoft.com/office/powerpoint/2010/main" val="168697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Case presentation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A 50 year-old healthy man, with no previous ocular history, presented </a:t>
            </a:r>
            <a:r>
              <a:rPr lang="en-US" sz="2400" dirty="0" smtClean="0"/>
              <a:t>on Wednesday 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June,</a:t>
            </a:r>
            <a:r>
              <a:rPr lang="en-US" sz="2800" dirty="0" smtClean="0"/>
              <a:t> with</a:t>
            </a:r>
          </a:p>
          <a:p>
            <a:pPr lvl="1"/>
            <a:r>
              <a:rPr lang="en-US" sz="2400" dirty="0" smtClean="0"/>
              <a:t>Tearing, </a:t>
            </a:r>
          </a:p>
          <a:p>
            <a:pPr lvl="1"/>
            <a:r>
              <a:rPr lang="en-US" sz="2400" dirty="0" smtClean="0"/>
              <a:t>FB sensation, and </a:t>
            </a:r>
          </a:p>
          <a:p>
            <a:pPr lvl="1"/>
            <a:r>
              <a:rPr lang="en-US" sz="2400" dirty="0" smtClean="0"/>
              <a:t>Blurred vision</a:t>
            </a:r>
          </a:p>
          <a:p>
            <a:pPr lvl="1"/>
            <a:r>
              <a:rPr lang="en-US" sz="2400" dirty="0" smtClean="0"/>
              <a:t>Photophobia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He noticed the symptoms after hammering metal on metal one day back.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3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-yo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5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0602_1301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5" y="1417638"/>
            <a:ext cx="8555789" cy="4812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72"/>
            <a:ext cx="8229600" cy="1143000"/>
          </a:xfrm>
        </p:spPr>
        <p:txBody>
          <a:bodyPr/>
          <a:lstStyle/>
          <a:p>
            <a:r>
              <a:rPr lang="en-US" b="1" dirty="0" smtClean="0"/>
              <a:t>Your Commitment Brings Success.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981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115"/>
            <a:ext cx="8229600" cy="58286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Examination</a:t>
            </a:r>
          </a:p>
          <a:p>
            <a:pPr lvl="1"/>
            <a:r>
              <a:rPr lang="en-US" sz="2400" dirty="0" smtClean="0"/>
              <a:t>VA RE 6/6. RE is normal. </a:t>
            </a:r>
          </a:p>
          <a:p>
            <a:pPr lvl="1"/>
            <a:r>
              <a:rPr lang="en-US" sz="2400" dirty="0" smtClean="0"/>
              <a:t>VA LE 6/36 pinhole 6/24</a:t>
            </a:r>
          </a:p>
          <a:p>
            <a:pPr lvl="2"/>
            <a:r>
              <a:rPr lang="en-US" b="1" i="1" dirty="0" smtClean="0">
                <a:solidFill>
                  <a:srgbClr val="0000FF"/>
                </a:solidFill>
              </a:rPr>
              <a:t>Lid:</a:t>
            </a:r>
            <a:r>
              <a:rPr lang="en-US" dirty="0" smtClean="0"/>
              <a:t> normal</a:t>
            </a:r>
          </a:p>
          <a:p>
            <a:pPr lvl="2"/>
            <a:r>
              <a:rPr lang="en-US" b="1" i="1" dirty="0" smtClean="0">
                <a:solidFill>
                  <a:srgbClr val="0000FF"/>
                </a:solidFill>
              </a:rPr>
              <a:t>Conjunctiva:</a:t>
            </a:r>
            <a:r>
              <a:rPr lang="en-US" dirty="0" smtClean="0"/>
              <a:t> injection</a:t>
            </a:r>
          </a:p>
          <a:p>
            <a:pPr lvl="2"/>
            <a:r>
              <a:rPr lang="en-US" b="1" i="1" dirty="0" smtClean="0">
                <a:solidFill>
                  <a:srgbClr val="0000FF"/>
                </a:solidFill>
              </a:rPr>
              <a:t>Cornea:</a:t>
            </a:r>
            <a:r>
              <a:rPr lang="en-US" dirty="0" smtClean="0"/>
              <a:t> central 2mm self-sealed full thickness lacerated wound. Siedel test (-)</a:t>
            </a:r>
          </a:p>
          <a:p>
            <a:pPr lvl="2"/>
            <a:r>
              <a:rPr lang="en-US" b="1" i="1" dirty="0" smtClean="0">
                <a:solidFill>
                  <a:srgbClr val="0000FF"/>
                </a:solidFill>
              </a:rPr>
              <a:t>AC:</a:t>
            </a:r>
            <a:r>
              <a:rPr lang="en-US" dirty="0" smtClean="0"/>
              <a:t> deep, cell +, no fibrin, no hypopyon</a:t>
            </a:r>
          </a:p>
          <a:p>
            <a:pPr lvl="2"/>
            <a:r>
              <a:rPr lang="en-US" b="1" i="1" dirty="0" smtClean="0">
                <a:solidFill>
                  <a:srgbClr val="0000FF"/>
                </a:solidFill>
              </a:rPr>
              <a:t>Iris:</a:t>
            </a:r>
            <a:r>
              <a:rPr lang="en-US" dirty="0" smtClean="0"/>
              <a:t> normal &amp; good pupillary reaction</a:t>
            </a:r>
          </a:p>
          <a:p>
            <a:pPr lvl="2"/>
            <a:r>
              <a:rPr lang="en-US" b="1" i="1" dirty="0" smtClean="0">
                <a:solidFill>
                  <a:srgbClr val="0000FF"/>
                </a:solidFill>
              </a:rPr>
              <a:t>Lens:</a:t>
            </a:r>
            <a:r>
              <a:rPr lang="en-US" dirty="0" smtClean="0"/>
              <a:t> Anterior capsule ruptured with cataract formation. A piece of foreign body is found, after pupillary dilation, in inferior lens</a:t>
            </a:r>
          </a:p>
          <a:p>
            <a:pPr lvl="2"/>
            <a:r>
              <a:rPr lang="en-US" b="1" i="1" dirty="0" smtClean="0">
                <a:solidFill>
                  <a:srgbClr val="0000FF"/>
                </a:solidFill>
              </a:rPr>
              <a:t>Ocular motility:</a:t>
            </a:r>
            <a:r>
              <a:rPr lang="en-US" dirty="0" smtClean="0"/>
              <a:t> normal</a:t>
            </a:r>
          </a:p>
          <a:p>
            <a:pPr lvl="2"/>
            <a:r>
              <a:rPr lang="en-US" b="1" i="1" dirty="0" smtClean="0">
                <a:solidFill>
                  <a:srgbClr val="0000FF"/>
                </a:solidFill>
              </a:rPr>
              <a:t>Fundus:</a:t>
            </a:r>
            <a:r>
              <a:rPr lang="en-US" dirty="0" smtClean="0"/>
              <a:t> normal</a:t>
            </a:r>
          </a:p>
        </p:txBody>
      </p:sp>
    </p:spTree>
    <p:extLst>
      <p:ext uri="{BB962C8B-B14F-4D97-AF65-F5344CB8AC3E}">
        <p14:creationId xmlns:p14="http://schemas.microsoft.com/office/powerpoint/2010/main" val="154968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618183544_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42" y="2570079"/>
            <a:ext cx="3890211" cy="2917658"/>
          </a:xfrm>
          <a:prstGeom prst="rect">
            <a:avLst/>
          </a:prstGeom>
        </p:spPr>
      </p:pic>
      <p:pic>
        <p:nvPicPr>
          <p:cNvPr id="8" name="Picture 7" descr="0618183544_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55053"/>
            <a:ext cx="4411579" cy="330868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561373" y="4045137"/>
            <a:ext cx="748941" cy="70865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5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134"/>
            <a:ext cx="8229600" cy="16933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CT scan was done to visualize the FB and to look for any other FB which could be undetected through slit lamp and fundus examination.</a:t>
            </a:r>
            <a:endParaRPr lang="en-US" sz="2800" dirty="0"/>
          </a:p>
        </p:txBody>
      </p:sp>
      <p:pic>
        <p:nvPicPr>
          <p:cNvPr id="5" name="Picture 4" descr="20140618_1825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83" y="2675467"/>
            <a:ext cx="5383015" cy="370521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998365" y="3549066"/>
            <a:ext cx="293064" cy="2767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7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948"/>
            <a:ext cx="8229600" cy="5003216"/>
          </a:xfrm>
        </p:spPr>
        <p:txBody>
          <a:bodyPr/>
          <a:lstStyle/>
          <a:p>
            <a:r>
              <a:rPr lang="en-US" b="1" i="1" dirty="0" smtClean="0">
                <a:solidFill>
                  <a:srgbClr val="0000FF"/>
                </a:solidFill>
              </a:rPr>
              <a:t>Considerations</a:t>
            </a:r>
          </a:p>
          <a:p>
            <a:pPr lvl="2"/>
            <a:endParaRPr lang="en-US" dirty="0"/>
          </a:p>
          <a:p>
            <a:pPr lvl="2"/>
            <a:r>
              <a:rPr lang="en-US" sz="2800" dirty="0" smtClean="0"/>
              <a:t>Are you going to remove the cataract and meanwhile take out the FB immediately?</a:t>
            </a:r>
          </a:p>
          <a:p>
            <a:pPr lvl="2"/>
            <a:r>
              <a:rPr lang="en-US" sz="2800" dirty="0" smtClean="0"/>
              <a:t>Can we just wait</a:t>
            </a:r>
          </a:p>
          <a:p>
            <a:pPr lvl="3"/>
            <a:r>
              <a:rPr lang="en-US" sz="2400" dirty="0" smtClean="0"/>
              <a:t>till the inflammation subsides</a:t>
            </a:r>
          </a:p>
          <a:p>
            <a:pPr lvl="3"/>
            <a:r>
              <a:rPr lang="en-US" sz="2400" dirty="0" smtClean="0"/>
              <a:t>If we do, how long should you wait and what should you do?</a:t>
            </a:r>
          </a:p>
        </p:txBody>
      </p:sp>
    </p:spTree>
    <p:extLst>
      <p:ext uri="{BB962C8B-B14F-4D97-AF65-F5344CB8AC3E}">
        <p14:creationId xmlns:p14="http://schemas.microsoft.com/office/powerpoint/2010/main" val="63585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37221" cy="4525963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When a metallic FB is in the eye, what do you worry about?</a:t>
            </a:r>
            <a:endParaRPr lang="en-US" dirty="0"/>
          </a:p>
          <a:p>
            <a:pPr lvl="2"/>
            <a:endParaRPr lang="en-US" b="1" i="1" dirty="0" smtClean="0">
              <a:solidFill>
                <a:srgbClr val="0000FF"/>
              </a:solidFill>
            </a:endParaRPr>
          </a:p>
          <a:p>
            <a:pPr lvl="2"/>
            <a:r>
              <a:rPr lang="en-US" b="1" i="1" dirty="0" smtClean="0">
                <a:solidFill>
                  <a:srgbClr val="0000FF"/>
                </a:solidFill>
              </a:rPr>
              <a:t>Siderosis Bulbi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421" y="1693639"/>
            <a:ext cx="2767264" cy="392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2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1" y="1600200"/>
            <a:ext cx="8809789" cy="4525963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What is siderosis bulbi?</a:t>
            </a:r>
          </a:p>
          <a:p>
            <a:endParaRPr lang="en-US" dirty="0"/>
          </a:p>
          <a:p>
            <a:pPr lvl="2"/>
            <a:r>
              <a:rPr lang="en-US" dirty="0" smtClean="0"/>
              <a:t>Siderosis bulbi is a pigmentary and degenerative change in the eye that follows intraocular retention of a foreign body containing iron.</a:t>
            </a:r>
          </a:p>
          <a:p>
            <a:endParaRPr lang="en-US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Take home message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Siderosis bulbi results from undetected metallic IOFB.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9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6" y="788738"/>
            <a:ext cx="8890000" cy="5337426"/>
          </a:xfrm>
        </p:spPr>
        <p:txBody>
          <a:bodyPr>
            <a:normAutofit/>
          </a:bodyPr>
          <a:lstStyle/>
          <a:p>
            <a:r>
              <a:rPr lang="en-US" dirty="0" smtClean="0"/>
              <a:t>Is it catastrophic?</a:t>
            </a:r>
          </a:p>
          <a:p>
            <a:pPr lvl="1"/>
            <a:r>
              <a:rPr lang="en-US" dirty="0" smtClean="0"/>
              <a:t>Yes.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Chronic inflammation</a:t>
            </a:r>
          </a:p>
          <a:p>
            <a:pPr lvl="2"/>
            <a:r>
              <a:rPr lang="en-US" dirty="0" smtClean="0"/>
              <a:t>Iris heterochromia</a:t>
            </a:r>
          </a:p>
          <a:p>
            <a:pPr lvl="2"/>
            <a:r>
              <a:rPr lang="en-US" dirty="0" smtClean="0"/>
              <a:t>Dilated pupil</a:t>
            </a:r>
            <a:endParaRPr lang="en-US" sz="1900" dirty="0" smtClean="0"/>
          </a:p>
          <a:p>
            <a:pPr lvl="2"/>
            <a:r>
              <a:rPr lang="en-US" dirty="0" smtClean="0"/>
              <a:t>Glaucoma</a:t>
            </a:r>
          </a:p>
          <a:p>
            <a:pPr lvl="2"/>
            <a:r>
              <a:rPr lang="en-US" dirty="0" smtClean="0"/>
              <a:t>Cataract formation with brownish deposits on lens capsule</a:t>
            </a:r>
          </a:p>
          <a:p>
            <a:pPr lvl="2"/>
            <a:r>
              <a:rPr lang="en-US" dirty="0" smtClean="0"/>
              <a:t>Retinal degenerative disease (an RP-like) </a:t>
            </a:r>
            <a:r>
              <a:rPr lang="en-US" dirty="0" smtClean="0">
                <a:sym typeface="Wingdings"/>
              </a:rPr>
              <a:t> night blindness</a:t>
            </a:r>
            <a:endParaRPr lang="en-US" dirty="0" smtClean="0"/>
          </a:p>
          <a:p>
            <a:pPr lvl="2"/>
            <a:r>
              <a:rPr lang="en-US" dirty="0" smtClean="0"/>
              <a:t>Optic disc swelling</a:t>
            </a:r>
          </a:p>
        </p:txBody>
      </p:sp>
    </p:spTree>
    <p:extLst>
      <p:ext uri="{BB962C8B-B14F-4D97-AF65-F5344CB8AC3E}">
        <p14:creationId xmlns:p14="http://schemas.microsoft.com/office/powerpoint/2010/main" val="253958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625</Words>
  <Application>Microsoft Macintosh PowerPoint</Application>
  <PresentationFormat>On-screen Show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Metallic Intralenticular foreign body: A case presentation</vt:lpstr>
      <vt:lpstr>Case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 of Siderosis</vt:lpstr>
      <vt:lpstr>Corrosive properties</vt:lpstr>
      <vt:lpstr>PowerPoint Presentation</vt:lpstr>
      <vt:lpstr>It depends…</vt:lpstr>
      <vt:lpstr>PowerPoint Presentation</vt:lpstr>
      <vt:lpstr>PowerPoint Presentation</vt:lpstr>
      <vt:lpstr>PowerPoint Presentation</vt:lpstr>
      <vt:lpstr>PowerPoint Presentation</vt:lpstr>
      <vt:lpstr>Your Commitment Brings Success.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Metallic Intraocular foreign body</dc:title>
  <dc:creator>Ouk SOk hean</dc:creator>
  <cp:lastModifiedBy>Ouk SOk hean</cp:lastModifiedBy>
  <cp:revision>112</cp:revision>
  <dcterms:created xsi:type="dcterms:W3CDTF">2014-06-18T14:50:38Z</dcterms:created>
  <dcterms:modified xsi:type="dcterms:W3CDTF">2014-12-05T00:14:52Z</dcterms:modified>
</cp:coreProperties>
</file>